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9A5934-2AF6-463F-ADB9-6EDF4026D7C4}">
  <a:tblStyle styleId="{139A5934-2AF6-463F-ADB9-6EDF4026D7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bfde8103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bfde8103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bfde810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bfde810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bfde812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bfde812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unevinvestigando.blogspot.com/2019/08/instrumento-de-recoleccion-de-datos.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ocs.google.com/forms/d/1JoSHfquNoTRQqHYRhN3NmD_9ZIGDEaNFNVM2Dt6D0Cc/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s://www.redeszone.net/2018/11/13/10-medidas-mantener-segura-identidad-datos-inter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thesslstore.com/blog/runtime-encryption-ga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www.esan.edu.pe/apuntes-empresariales/2020/01/como-redisenar-los-procesos-usando-el-business-process-management-bp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www.sistemaimpulsa.com/blog/crm-en-mexico-que-opciones-teng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75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TÉCNICAS E INSTRUMENTOS DE RECOLECCIÓN </a:t>
            </a:r>
            <a:r>
              <a:rPr lang="es">
                <a:latin typeface="Georgia"/>
                <a:ea typeface="Georgia"/>
                <a:cs typeface="Georgia"/>
                <a:sym typeface="Georgia"/>
              </a:rPr>
              <a:t> </a:t>
            </a:r>
            <a:endParaRPr>
              <a:latin typeface="Georgia"/>
              <a:ea typeface="Georgia"/>
              <a:cs typeface="Georgia"/>
              <a:sym typeface="Georgia"/>
            </a:endParaRPr>
          </a:p>
        </p:txBody>
      </p:sp>
      <p:sp>
        <p:nvSpPr>
          <p:cNvPr id="119" name="Google Shape;119;p22"/>
          <p:cNvSpPr txBox="1"/>
          <p:nvPr>
            <p:ph idx="1" type="body"/>
          </p:nvPr>
        </p:nvSpPr>
        <p:spPr>
          <a:xfrm>
            <a:off x="433950" y="1130575"/>
            <a:ext cx="43164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000000"/>
              </a:buClr>
              <a:buSzPts val="1350"/>
              <a:buChar char="●"/>
            </a:pPr>
            <a:r>
              <a:rPr b="1" lang="es" sz="1350">
                <a:solidFill>
                  <a:srgbClr val="000000"/>
                </a:solidFill>
              </a:rPr>
              <a:t>Fuentes de </a:t>
            </a:r>
            <a:r>
              <a:rPr b="1" lang="es" sz="1350">
                <a:solidFill>
                  <a:srgbClr val="000000"/>
                </a:solidFill>
              </a:rPr>
              <a:t>información: </a:t>
            </a:r>
            <a:r>
              <a:rPr lang="es" sz="1350">
                <a:solidFill>
                  <a:srgbClr val="000000"/>
                </a:solidFill>
              </a:rPr>
              <a:t>Para el proyecto se obtuvo información mediante el contacto directo   recursos humanos.</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Secundarias: Antecedentes académicos.</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Técnicas de recolección de información:</a:t>
            </a:r>
            <a:r>
              <a:rPr lang="es" sz="1350">
                <a:solidFill>
                  <a:srgbClr val="000000"/>
                </a:solidFill>
              </a:rPr>
              <a:t> Encuesta, ya que por medio de un cuestionario o conjunto de preguntas se obtuvo la información necesaria para saber su problemática.</a:t>
            </a:r>
            <a:endParaRPr sz="1350">
              <a:solidFill>
                <a:srgbClr val="000000"/>
              </a:solidFill>
            </a:endParaRPr>
          </a:p>
          <a:p>
            <a:pPr indent="-314325" lvl="0" marL="457200" rtl="0" algn="l">
              <a:spcBef>
                <a:spcPts val="0"/>
              </a:spcBef>
              <a:spcAft>
                <a:spcPts val="0"/>
              </a:spcAft>
              <a:buClr>
                <a:srgbClr val="000000"/>
              </a:buClr>
              <a:buSzPts val="1350"/>
              <a:buChar char="●"/>
            </a:pPr>
            <a:r>
              <a:rPr b="1" lang="es" sz="1350">
                <a:solidFill>
                  <a:srgbClr val="000000"/>
                </a:solidFill>
              </a:rPr>
              <a:t>Instrumentos de recolección de información:</a:t>
            </a:r>
            <a:endParaRPr b="1"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Cuestionario</a:t>
            </a:r>
            <a:endParaRPr sz="1350">
              <a:solidFill>
                <a:srgbClr val="000000"/>
              </a:solidFill>
            </a:endParaRPr>
          </a:p>
          <a:p>
            <a:pPr indent="-314325" lvl="1" marL="914400" rtl="0" algn="l">
              <a:spcBef>
                <a:spcPts val="0"/>
              </a:spcBef>
              <a:spcAft>
                <a:spcPts val="0"/>
              </a:spcAft>
              <a:buClr>
                <a:srgbClr val="000000"/>
              </a:buClr>
              <a:buSzPts val="1350"/>
              <a:buChar char="○"/>
            </a:pPr>
            <a:r>
              <a:rPr lang="es" sz="1350">
                <a:solidFill>
                  <a:srgbClr val="000000"/>
                </a:solidFill>
              </a:rPr>
              <a:t>Medios audiovisuales</a:t>
            </a:r>
            <a:endParaRPr sz="1350">
              <a:solidFill>
                <a:srgbClr val="000000"/>
              </a:solidFill>
            </a:endParaRPr>
          </a:p>
          <a:p>
            <a:pPr indent="0" lvl="0" marL="0" rtl="0" algn="l">
              <a:spcBef>
                <a:spcPts val="1200"/>
              </a:spcBef>
              <a:spcAft>
                <a:spcPts val="0"/>
              </a:spcAft>
              <a:buNone/>
            </a:pPr>
            <a:r>
              <a:rPr lang="es" sz="1350">
                <a:solidFill>
                  <a:srgbClr val="000000"/>
                </a:solidFill>
              </a:rPr>
              <a:t>Forma del método: Pirámide</a:t>
            </a:r>
            <a:r>
              <a:rPr lang="es" sz="1450">
                <a:solidFill>
                  <a:srgbClr val="000000"/>
                </a:solidFill>
              </a:rPr>
              <a:t> </a:t>
            </a:r>
            <a:endParaRPr sz="1450">
              <a:solidFill>
                <a:srgbClr val="000000"/>
              </a:solidFill>
            </a:endParaRPr>
          </a:p>
          <a:p>
            <a:pPr indent="0" lvl="0" marL="0" rtl="0" algn="l">
              <a:spcBef>
                <a:spcPts val="1200"/>
              </a:spcBef>
              <a:spcAft>
                <a:spcPts val="0"/>
              </a:spcAft>
              <a:buNone/>
            </a:pPr>
            <a:r>
              <a:rPr lang="es" sz="1350">
                <a:solidFill>
                  <a:srgbClr val="000000"/>
                </a:solidFill>
              </a:rPr>
              <a:t>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0"/>
              </a:spcAft>
              <a:buNone/>
            </a:pPr>
            <a:r>
              <a:t/>
            </a:r>
            <a:endParaRPr sz="1350">
              <a:solidFill>
                <a:srgbClr val="000000"/>
              </a:solidFill>
            </a:endParaRPr>
          </a:p>
          <a:p>
            <a:pPr indent="0" lvl="0" marL="0" rtl="0" algn="l">
              <a:spcBef>
                <a:spcPts val="1200"/>
              </a:spcBef>
              <a:spcAft>
                <a:spcPts val="1200"/>
              </a:spcAft>
              <a:buNone/>
            </a:pPr>
            <a:r>
              <a:rPr lang="es" sz="1350">
                <a:solidFill>
                  <a:srgbClr val="000000"/>
                </a:solidFill>
              </a:rPr>
              <a:t> </a:t>
            </a:r>
            <a:endParaRPr sz="1350">
              <a:solidFill>
                <a:srgbClr val="000000"/>
              </a:solidFill>
            </a:endParaRPr>
          </a:p>
        </p:txBody>
      </p:sp>
      <p:pic>
        <p:nvPicPr>
          <p:cNvPr id="120" name="Google Shape;120;p22"/>
          <p:cNvPicPr preferRelativeResize="0"/>
          <p:nvPr/>
        </p:nvPicPr>
        <p:blipFill rotWithShape="1">
          <a:blip r:embed="rId3">
            <a:alphaModFix/>
          </a:blip>
          <a:srcRect b="0" l="0" r="0" t="0"/>
          <a:stretch/>
        </p:blipFill>
        <p:spPr>
          <a:xfrm>
            <a:off x="4995300" y="1356250"/>
            <a:ext cx="3837000" cy="2016555"/>
          </a:xfrm>
          <a:prstGeom prst="rect">
            <a:avLst/>
          </a:prstGeom>
          <a:noFill/>
          <a:ln>
            <a:noFill/>
          </a:ln>
        </p:spPr>
      </p:pic>
      <p:sp>
        <p:nvSpPr>
          <p:cNvPr id="121" name="Google Shape;121;p22"/>
          <p:cNvSpPr txBox="1"/>
          <p:nvPr/>
        </p:nvSpPr>
        <p:spPr>
          <a:xfrm>
            <a:off x="5137350" y="341042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FORMULARIO DE ENCUESTA </a:t>
            </a:r>
            <a:endParaRPr>
              <a:latin typeface="Georgia"/>
              <a:ea typeface="Georgia"/>
              <a:cs typeface="Georgia"/>
              <a:sym typeface="Georgia"/>
            </a:endParaRPr>
          </a:p>
        </p:txBody>
      </p:sp>
      <p:sp>
        <p:nvSpPr>
          <p:cNvPr id="127" name="Google Shape;127;p23"/>
          <p:cNvSpPr txBox="1"/>
          <p:nvPr>
            <p:ph idx="1" type="body"/>
          </p:nvPr>
        </p:nvSpPr>
        <p:spPr>
          <a:xfrm>
            <a:off x="311700" y="1152475"/>
            <a:ext cx="8520600" cy="3718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rgbClr val="000000"/>
              </a:buClr>
              <a:buSzPts val="1600"/>
              <a:buAutoNum type="arabicPeriod"/>
            </a:pPr>
            <a:r>
              <a:rPr lang="es" sz="1600">
                <a:solidFill>
                  <a:srgbClr val="000000"/>
                </a:solidFill>
              </a:rPr>
              <a:t>Dirección de correo electrónico.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¿En la empresa tiene implementado un sistema de automatización para el proceso de </a:t>
            </a:r>
            <a:r>
              <a:rPr lang="es" sz="1600">
                <a:solidFill>
                  <a:srgbClr val="000000"/>
                </a:solidFill>
              </a:rPr>
              <a:t>contratación</a:t>
            </a:r>
            <a:r>
              <a:rPr lang="es" sz="1600">
                <a:solidFill>
                  <a:srgbClr val="000000"/>
                </a:solidFill>
              </a:rPr>
              <a:t>? (</a:t>
            </a:r>
            <a:r>
              <a:rPr lang="es" sz="1600">
                <a:solidFill>
                  <a:srgbClr val="000000"/>
                </a:solidFill>
              </a:rPr>
              <a:t>Sí</a:t>
            </a:r>
            <a:r>
              <a:rPr lang="es" sz="1600">
                <a:solidFill>
                  <a:srgbClr val="000000"/>
                </a:solidFill>
              </a:rPr>
              <a:t> / No).</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De acuerdo a la pregunta anterior mencione brevemente que tipo de actividad realiza la plataforma en la que actualmente maneja, o no aplica (N/A).</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¿Cuenta con algún tipo de plataforma o sistema inteligente? (Evalart, JobConvo,SECOP II,Sydle one, ninguna de las anteriores).</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¿Cuál? Responda NA (No aplica) en caso de que la respuesta anterior haya contestado "Ninguna de las anteriores".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s" sz="1600">
                <a:solidFill>
                  <a:srgbClr val="000000"/>
                </a:solidFill>
              </a:rPr>
              <a:t>¿Cree usted que la plataforma o sistema que maneja es la adecuada? (Si / No / NA).</a:t>
            </a:r>
            <a:endParaRPr sz="1600">
              <a:solidFill>
                <a:srgbClr val="000000"/>
              </a:solidFill>
            </a:endParaRPr>
          </a:p>
          <a:p>
            <a:pPr indent="-330200" lvl="0" marL="457200" rtl="0" algn="l">
              <a:spcBef>
                <a:spcPts val="0"/>
              </a:spcBef>
              <a:spcAft>
                <a:spcPts val="0"/>
              </a:spcAft>
              <a:buClr>
                <a:schemeClr val="dk1"/>
              </a:buClr>
              <a:buSzPts val="1600"/>
              <a:buAutoNum type="arabicPeriod"/>
            </a:pPr>
            <a:r>
              <a:rPr lang="es" sz="1600">
                <a:solidFill>
                  <a:schemeClr val="dk1"/>
                </a:solidFill>
              </a:rPr>
              <a:t>¿Qué método de almacenamiento de datos posee? (Digital (Nube o externo, USB o disco duro) / Manual (Mediante papeleo) / Ambas).</a:t>
            </a:r>
            <a:endParaRPr sz="16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253875"/>
            <a:ext cx="8520600" cy="3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rPr>
              <a:t>8.   </a:t>
            </a:r>
            <a:r>
              <a:rPr lang="es" sz="1300">
                <a:solidFill>
                  <a:schemeClr val="dk1"/>
                </a:solidFill>
              </a:rPr>
              <a:t>¿Alguna vez ha tenido inconvenientes con los documentos obtenidos por personas seleccionadas para el trabajo como? (Documentación, experiencia de trabajo, referencias personales, referencias laborales, ninguna de las anteriores).</a:t>
            </a:r>
            <a:endParaRPr sz="1300">
              <a:solidFill>
                <a:schemeClr val="dk1"/>
              </a:solidFill>
            </a:endParaRPr>
          </a:p>
          <a:p>
            <a:pPr indent="0" lvl="0" marL="0" rtl="0" algn="l">
              <a:spcBef>
                <a:spcPts val="1200"/>
              </a:spcBef>
              <a:spcAft>
                <a:spcPts val="0"/>
              </a:spcAft>
              <a:buNone/>
            </a:pPr>
            <a:r>
              <a:rPr lang="es" sz="1300">
                <a:solidFill>
                  <a:schemeClr val="dk1"/>
                </a:solidFill>
              </a:rPr>
              <a:t>9.   De la pregunta anterior por favor brevemente informe cuales son esas problemáticas con más frecuencia detalle. </a:t>
            </a:r>
            <a:endParaRPr sz="1300">
              <a:solidFill>
                <a:schemeClr val="dk1"/>
              </a:solidFill>
            </a:endParaRPr>
          </a:p>
          <a:p>
            <a:pPr indent="0" lvl="0" marL="0" rtl="0" algn="l">
              <a:spcBef>
                <a:spcPts val="1200"/>
              </a:spcBef>
              <a:spcAft>
                <a:spcPts val="0"/>
              </a:spcAft>
              <a:buNone/>
            </a:pPr>
            <a:r>
              <a:rPr lang="es" sz="1300">
                <a:solidFill>
                  <a:schemeClr val="dk1"/>
                </a:solidFill>
              </a:rPr>
              <a:t>10.   ¿Cuál es la proyección de tiempo que hay para un proceso de contratación? ( De 5 a 7 días, de 7 a 15 días, de 15 a 30 días, más de 30 días).   </a:t>
            </a:r>
            <a:endParaRPr sz="1300">
              <a:solidFill>
                <a:schemeClr val="dk1"/>
              </a:solidFill>
            </a:endParaRPr>
          </a:p>
          <a:p>
            <a:pPr indent="0" lvl="0" marL="0" rtl="0" algn="l">
              <a:spcBef>
                <a:spcPts val="1200"/>
              </a:spcBef>
              <a:spcAft>
                <a:spcPts val="0"/>
              </a:spcAft>
              <a:buNone/>
            </a:pPr>
            <a:r>
              <a:rPr lang="es" sz="1300">
                <a:solidFill>
                  <a:schemeClr val="dk1"/>
                </a:solidFill>
              </a:rPr>
              <a:t>11.   ¿Estaría dispuesto a costear un sistema en el cual tenga implementado un proceso en el que implique una actividad mínima humana realizando el mismo proceso ahorrando tiempo? (Si / No / Depende del costo).</a:t>
            </a:r>
            <a:endParaRPr sz="1300">
              <a:solidFill>
                <a:schemeClr val="dk1"/>
              </a:solidFill>
            </a:endParaRPr>
          </a:p>
          <a:p>
            <a:pPr indent="0" lvl="0" marL="0" rtl="0" algn="l">
              <a:spcBef>
                <a:spcPts val="1200"/>
              </a:spcBef>
              <a:spcAft>
                <a:spcPts val="0"/>
              </a:spcAft>
              <a:buNone/>
            </a:pPr>
            <a:r>
              <a:rPr lang="es" sz="1300">
                <a:solidFill>
                  <a:schemeClr val="dk1"/>
                </a:solidFill>
              </a:rPr>
              <a:t>12.   De acuerdo a la pregunta anterior ¿Cuál sería su estimación mínima y máxima? (Ingreselas separadas por un guión (-) sin puntos ni comas / NA).</a:t>
            </a:r>
            <a:endParaRPr sz="1300">
              <a:solidFill>
                <a:schemeClr val="dk1"/>
              </a:solidFill>
            </a:endParaRPr>
          </a:p>
          <a:p>
            <a:pPr indent="0" lvl="0" marL="0" rtl="0" algn="l">
              <a:spcBef>
                <a:spcPts val="1200"/>
              </a:spcBef>
              <a:spcAft>
                <a:spcPts val="0"/>
              </a:spcAft>
              <a:buNone/>
            </a:pPr>
            <a:r>
              <a:rPr lang="es" sz="1300">
                <a:solidFill>
                  <a:schemeClr val="dk1"/>
                </a:solidFill>
              </a:rPr>
              <a:t>13.   ¿Qué expectativa tendría de este sistema?.</a:t>
            </a:r>
            <a:endParaRPr sz="1300">
              <a:solidFill>
                <a:schemeClr val="dk1"/>
              </a:solidFill>
            </a:endParaRPr>
          </a:p>
          <a:p>
            <a:pPr indent="0" lvl="0" marL="0" rtl="0" algn="l">
              <a:spcBef>
                <a:spcPts val="1200"/>
              </a:spcBef>
              <a:spcAft>
                <a:spcPts val="0"/>
              </a:spcAft>
              <a:buNone/>
            </a:pPr>
            <a:r>
              <a:rPr lang="es" sz="1300">
                <a:solidFill>
                  <a:schemeClr val="dk1"/>
                </a:solidFill>
              </a:rPr>
              <a:t>14.   ¿Durante el proceso de contratación de los aspirantes cuentan con algún tipo protección para los documentos requeridos?. En caso de que esta tenga acceso a un posible infiltrado. (Sí / No).</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sp>
        <p:nvSpPr>
          <p:cNvPr id="133" name="Google Shape;133;p24"/>
          <p:cNvSpPr txBox="1"/>
          <p:nvPr/>
        </p:nvSpPr>
        <p:spPr>
          <a:xfrm>
            <a:off x="311700" y="4635750"/>
            <a:ext cx="81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https://docs.google.com/forms/d/1JoSHfquNoTRQqHYRhN3NmD_9ZIGDEaNFNVM2Dt6D0Cc/edit</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271900" y="103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BPM DE EMPRESA DEL PROCESO DE </a:t>
            </a:r>
            <a:r>
              <a:rPr lang="es">
                <a:latin typeface="Georgia"/>
                <a:ea typeface="Georgia"/>
                <a:cs typeface="Georgia"/>
                <a:sym typeface="Georgia"/>
              </a:rPr>
              <a:t>CONTRATACIÓN</a:t>
            </a:r>
            <a:r>
              <a:rPr lang="es">
                <a:latin typeface="Georgia"/>
                <a:ea typeface="Georgia"/>
                <a:cs typeface="Georgia"/>
                <a:sym typeface="Georgia"/>
              </a:rPr>
              <a:t>  ACTUAL </a:t>
            </a:r>
            <a:endParaRPr>
              <a:latin typeface="Georgia"/>
              <a:ea typeface="Georgia"/>
              <a:cs typeface="Georgia"/>
              <a:sym typeface="Georgia"/>
            </a:endParaRPr>
          </a:p>
        </p:txBody>
      </p:sp>
      <p:pic>
        <p:nvPicPr>
          <p:cNvPr id="139" name="Google Shape;139;p25"/>
          <p:cNvPicPr preferRelativeResize="0"/>
          <p:nvPr/>
        </p:nvPicPr>
        <p:blipFill>
          <a:blip r:embed="rId3">
            <a:alphaModFix/>
          </a:blip>
          <a:stretch>
            <a:fillRect/>
          </a:stretch>
        </p:blipFill>
        <p:spPr>
          <a:xfrm>
            <a:off x="152400" y="1035200"/>
            <a:ext cx="8759599" cy="4059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3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220">
                <a:latin typeface="Georgia"/>
                <a:ea typeface="Georgia"/>
                <a:cs typeface="Georgia"/>
                <a:sym typeface="Georgia"/>
              </a:rPr>
              <a:t>BPM DE LA PLATAFORMA, AUTOMATIZANDO EL </a:t>
            </a:r>
            <a:r>
              <a:rPr lang="es" sz="2220">
                <a:latin typeface="Georgia"/>
                <a:ea typeface="Georgia"/>
                <a:cs typeface="Georgia"/>
                <a:sym typeface="Georgia"/>
              </a:rPr>
              <a:t>PROCESO</a:t>
            </a:r>
            <a:r>
              <a:rPr lang="es" sz="2220">
                <a:latin typeface="Georgia"/>
                <a:ea typeface="Georgia"/>
                <a:cs typeface="Georgia"/>
                <a:sym typeface="Georgia"/>
              </a:rPr>
              <a:t> DE </a:t>
            </a:r>
            <a:r>
              <a:rPr lang="es" sz="2220">
                <a:latin typeface="Georgia"/>
                <a:ea typeface="Georgia"/>
                <a:cs typeface="Georgia"/>
                <a:sym typeface="Georgia"/>
              </a:rPr>
              <a:t>CONTRATACIÓN</a:t>
            </a:r>
            <a:r>
              <a:rPr lang="es" sz="2220">
                <a:latin typeface="Georgia"/>
                <a:ea typeface="Georgia"/>
                <a:cs typeface="Georgia"/>
                <a:sym typeface="Georgia"/>
              </a:rPr>
              <a:t> </a:t>
            </a:r>
            <a:endParaRPr sz="2220">
              <a:latin typeface="Georgia"/>
              <a:ea typeface="Georgia"/>
              <a:cs typeface="Georgia"/>
              <a:sym typeface="Georgia"/>
            </a:endParaRPr>
          </a:p>
        </p:txBody>
      </p:sp>
      <p:sp>
        <p:nvSpPr>
          <p:cNvPr id="145" name="Google Shape;145;p26"/>
          <p:cNvSpPr txBox="1"/>
          <p:nvPr>
            <p:ph idx="1" type="body"/>
          </p:nvPr>
        </p:nvSpPr>
        <p:spPr>
          <a:xfrm>
            <a:off x="311700" y="1331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46" name="Google Shape;146;p26"/>
          <p:cNvPicPr preferRelativeResize="0"/>
          <p:nvPr/>
        </p:nvPicPr>
        <p:blipFill>
          <a:blip r:embed="rId4">
            <a:alphaModFix/>
          </a:blip>
          <a:stretch>
            <a:fillRect/>
          </a:stretch>
        </p:blipFill>
        <p:spPr>
          <a:xfrm>
            <a:off x="0" y="1937384"/>
            <a:ext cx="9143997" cy="1846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52" name="Google Shape;152;p27"/>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53" name="Google Shape;153;p27"/>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54" name="Google Shape;154;p27"/>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60" name="Google Shape;160;p28"/>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61" name="Google Shape;161;p28"/>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62" name="Google Shape;162;p28"/>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8" name="Google Shape;168;p29"/>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9" name="Google Shape;169;p29"/>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70" name="Google Shape;170;p29"/>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6" name="Google Shape;176;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7" name="Google Shape;177;p30"/>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8" name="Google Shape;178;p30"/>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84" name="Google Shape;18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5" name="Google Shape;185;p31"/>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6" name="Google Shape;186;p31"/>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1083575"/>
            <a:ext cx="5018400" cy="17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Delimitación y alcance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500">
                <a:latin typeface="Georgia"/>
                <a:ea typeface="Georgia"/>
                <a:cs typeface="Georgia"/>
                <a:sym typeface="Georgia"/>
              </a:rPr>
              <a:t>TABLA DE CONTENIDO </a:t>
            </a:r>
            <a:endParaRPr sz="25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2424000" y="2889125"/>
            <a:ext cx="1555600" cy="1763275"/>
          </a:xfrm>
          <a:prstGeom prst="rect">
            <a:avLst/>
          </a:prstGeom>
          <a:noFill/>
          <a:ln>
            <a:noFill/>
          </a:ln>
        </p:spPr>
      </p:pic>
      <p:sp>
        <p:nvSpPr>
          <p:cNvPr id="66" name="Google Shape;66;p14"/>
          <p:cNvSpPr txBox="1"/>
          <p:nvPr/>
        </p:nvSpPr>
        <p:spPr>
          <a:xfrm>
            <a:off x="4499700" y="2442750"/>
            <a:ext cx="46443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06.   </a:t>
            </a:r>
            <a:r>
              <a:rPr lang="es" sz="1800">
                <a:solidFill>
                  <a:schemeClr val="dk1"/>
                </a:solidFill>
              </a:rPr>
              <a:t>Técnicas e instrumentos de recolección</a:t>
            </a:r>
            <a:endParaRPr sz="1800">
              <a:solidFill>
                <a:schemeClr val="dk1"/>
              </a:solidFill>
            </a:endParaRPr>
          </a:p>
          <a:p>
            <a:pPr indent="0" lvl="0" marL="0" rtl="0" algn="l">
              <a:spcBef>
                <a:spcPts val="0"/>
              </a:spcBef>
              <a:spcAft>
                <a:spcPts val="0"/>
              </a:spcAft>
              <a:buNone/>
            </a:pPr>
            <a:r>
              <a:rPr lang="es" sz="1800">
                <a:solidFill>
                  <a:schemeClr val="dk1"/>
                </a:solidFill>
              </a:rPr>
              <a:t>0.7   Formulario de encuesta</a:t>
            </a:r>
            <a:endParaRPr sz="1800">
              <a:solidFill>
                <a:schemeClr val="dk1"/>
              </a:solidFill>
            </a:endParaRPr>
          </a:p>
          <a:p>
            <a:pPr indent="0" lvl="0" marL="0" rtl="0" algn="l">
              <a:spcBef>
                <a:spcPts val="0"/>
              </a:spcBef>
              <a:spcAft>
                <a:spcPts val="0"/>
              </a:spcAft>
              <a:buNone/>
            </a:pPr>
            <a:r>
              <a:rPr lang="es" sz="1800">
                <a:solidFill>
                  <a:schemeClr val="dk1"/>
                </a:solidFill>
              </a:rPr>
              <a:t>0.8   BPM de empresa del proceso de contratación actual</a:t>
            </a:r>
            <a:endParaRPr sz="1800">
              <a:solidFill>
                <a:schemeClr val="dk1"/>
              </a:solidFill>
            </a:endParaRPr>
          </a:p>
          <a:p>
            <a:pPr indent="0" lvl="0" marL="0" rtl="0" algn="l">
              <a:spcBef>
                <a:spcPts val="0"/>
              </a:spcBef>
              <a:spcAft>
                <a:spcPts val="0"/>
              </a:spcAft>
              <a:buNone/>
            </a:pPr>
            <a:r>
              <a:rPr lang="es" sz="1800">
                <a:solidFill>
                  <a:schemeClr val="dk1"/>
                </a:solidFill>
              </a:rPr>
              <a:t>0.9   BPM de la plataforma, automatizando el proceso de contratación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92" name="Google Shape;192;p32"/>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93" name="Google Shape;193;p32"/>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94" name="Google Shape;194;p32"/>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200" name="Google Shape;200;p33"/>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201" name="Google Shape;201;p33"/>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202" name="Google Shape;202;p33"/>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8" name="Google Shape;208;p34"/>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9" name="Google Shape;209;p34"/>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10" name="Google Shape;210;p34"/>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6" name="Google Shape;216;p35"/>
          <p:cNvGraphicFramePr/>
          <p:nvPr/>
        </p:nvGraphicFramePr>
        <p:xfrm>
          <a:off x="952500" y="2000250"/>
          <a:ext cx="3000000" cy="3000000"/>
        </p:xfrm>
        <a:graphic>
          <a:graphicData uri="http://schemas.openxmlformats.org/drawingml/2006/table">
            <a:tbl>
              <a:tblPr>
                <a:noFill/>
                <a:tableStyleId>{139A5934-2AF6-463F-ADB9-6EDF4026D7C4}</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solidFill>
                  <a:srgbClr val="000000"/>
                </a:solidFill>
              </a:rPr>
              <a:t>¿Como un aplicativo web haría más eficiente el proceso de contratación?</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es una empresa que se encarga de las </a:t>
            </a:r>
            <a:r>
              <a:rPr lang="es">
                <a:solidFill>
                  <a:srgbClr val="000000"/>
                </a:solidFill>
              </a:rPr>
              <a:t>construcciones en</a:t>
            </a:r>
            <a:r>
              <a:rPr lang="es">
                <a:solidFill>
                  <a:srgbClr val="000000"/>
                </a:solidFill>
              </a:rPr>
              <a:t> obras civiles, ha presentado deficiencia en aspectos de tiempo durante el proceso de contratos, </a:t>
            </a:r>
            <a:r>
              <a:rPr lang="es">
                <a:solidFill>
                  <a:schemeClr val="dk1"/>
                </a:solidFill>
              </a:rPr>
              <a:t>debido a que, su proceso es muy básico y manual, es decir, evita en su máxima expresión la utilización de un proceso automatizado en la que, la actividad humana sea la más mínima requerida</a:t>
            </a:r>
            <a:r>
              <a:rPr lang="es">
                <a:solidFill>
                  <a:srgbClr val="000000"/>
                </a:solidFill>
              </a:rPr>
              <a:t>. </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524050"/>
            <a:ext cx="4925700" cy="403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chemeClr val="dk1"/>
              </a:buClr>
              <a:buSzPts val="1800"/>
              <a:buChar char="●"/>
            </a:pPr>
            <a:r>
              <a:rPr lang="es">
                <a:solidFill>
                  <a:schemeClr val="dk1"/>
                </a:solidFill>
              </a:rPr>
              <a:t>Enfatizando el proceso que poseen, la persona preseleccionada, se mantiene en contacto para que la persona traiga los documentos, la verificación de estos documentos es realizado por el personal autorizado, la cita médica de este se le indica a la persona encargada al preseleccionado y la inducción de este y firma de contrato.</a:t>
            </a:r>
            <a:endParaRPr>
              <a:solidFill>
                <a:srgbClr val="000000"/>
              </a:solidFill>
            </a:endParaRPr>
          </a:p>
          <a:p>
            <a:pPr indent="0" lvl="0" marL="457200" rtl="0" algn="l">
              <a:spcBef>
                <a:spcPts val="1200"/>
              </a:spcBef>
              <a:spcAft>
                <a:spcPts val="1200"/>
              </a:spcAft>
              <a:buNone/>
            </a:pPr>
            <a:r>
              <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4494675" y="1152475"/>
            <a:ext cx="4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p>
        </p:txBody>
      </p:sp>
      <p:pic>
        <p:nvPicPr>
          <p:cNvPr id="85" name="Google Shape;85;p17"/>
          <p:cNvPicPr preferRelativeResize="0"/>
          <p:nvPr/>
        </p:nvPicPr>
        <p:blipFill>
          <a:blip r:embed="rId3">
            <a:alphaModFix/>
          </a:blip>
          <a:stretch>
            <a:fillRect/>
          </a:stretch>
        </p:blipFill>
        <p:spPr>
          <a:xfrm rot="-261820">
            <a:off x="425100" y="1455725"/>
            <a:ext cx="3800475" cy="280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91" name="Google Shape;91;p18"/>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un sistema de </a:t>
            </a:r>
            <a:r>
              <a:rPr lang="es">
                <a:solidFill>
                  <a:srgbClr val="000000"/>
                </a:solidFill>
              </a:rPr>
              <a:t>información </a:t>
            </a:r>
            <a:r>
              <a:rPr lang="es">
                <a:solidFill>
                  <a:srgbClr val="000000"/>
                </a:solidFill>
              </a:rPr>
              <a:t>administrativo, automatizado para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realizando una mañor eficiencia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98" name="Google Shape;98;p19"/>
          <p:cNvSpPr txBox="1"/>
          <p:nvPr>
            <p:ph idx="1" type="body"/>
          </p:nvPr>
        </p:nvSpPr>
        <p:spPr>
          <a:xfrm>
            <a:off x="3171200" y="1544425"/>
            <a:ext cx="5760300" cy="289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optimización los procesos de 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chemeClr val="dk1"/>
                </a:solidFill>
              </a:rPr>
              <a:t>Brindar servicios de calidad durante este proceso tanto para la empresa como a la persona seleccionada.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592975" y="1544425"/>
            <a:ext cx="2421450" cy="273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05" name="Google Shape;105;p20"/>
          <p:cNvSpPr txBox="1"/>
          <p:nvPr>
            <p:ph idx="1" type="body"/>
          </p:nvPr>
        </p:nvSpPr>
        <p:spPr>
          <a:xfrm>
            <a:off x="85325" y="1152475"/>
            <a:ext cx="490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000000"/>
              </a:buClr>
              <a:buSzPct val="100000"/>
              <a:buChar char="●"/>
            </a:pPr>
            <a:r>
              <a:rPr lang="es">
                <a:solidFill>
                  <a:srgbClr val="000000"/>
                </a:solidFill>
              </a:rPr>
              <a:t>La importancia que tiene este sistema de </a:t>
            </a:r>
            <a:r>
              <a:rPr lang="es">
                <a:solidFill>
                  <a:srgbClr val="000000"/>
                </a:solidFill>
              </a:rPr>
              <a:t>información</a:t>
            </a:r>
            <a:r>
              <a:rPr lang="es">
                <a:solidFill>
                  <a:srgbClr val="000000"/>
                </a:solidFill>
              </a:rPr>
              <a:t> para Disser </a:t>
            </a:r>
            <a:r>
              <a:rPr lang="es">
                <a:solidFill>
                  <a:srgbClr val="000000"/>
                </a:solidFill>
              </a:rPr>
              <a:t>ingenieria</a:t>
            </a:r>
            <a:r>
              <a:rPr lang="es">
                <a:solidFill>
                  <a:srgbClr val="000000"/>
                </a:solidFill>
              </a:rPr>
              <a:t> SAS y a cualquier empresa, para la </a:t>
            </a:r>
            <a:r>
              <a:rPr lang="es">
                <a:solidFill>
                  <a:srgbClr val="000000"/>
                </a:solidFill>
              </a:rPr>
              <a:t>implementación</a:t>
            </a:r>
            <a:r>
              <a:rPr lang="es">
                <a:solidFill>
                  <a:srgbClr val="000000"/>
                </a:solidFill>
              </a:rPr>
              <a:t> del proyecto puede ser indispensable, ya que le podemos brindar un proceso de </a:t>
            </a:r>
            <a:r>
              <a:rPr lang="es">
                <a:solidFill>
                  <a:srgbClr val="000000"/>
                </a:solidFill>
              </a:rPr>
              <a:t>contratación</a:t>
            </a:r>
            <a:r>
              <a:rPr lang="es">
                <a:solidFill>
                  <a:srgbClr val="000000"/>
                </a:solidFill>
              </a:rPr>
              <a:t> automatizado con una mínima actividad humana, haciendo así que este proceso se realice en el menor tiempo posible mediante el uso de la </a:t>
            </a:r>
            <a:r>
              <a:rPr lang="es">
                <a:solidFill>
                  <a:srgbClr val="000000"/>
                </a:solidFill>
              </a:rPr>
              <a:t>metodología</a:t>
            </a:r>
            <a:r>
              <a:rPr lang="es">
                <a:solidFill>
                  <a:srgbClr val="000000"/>
                </a:solidFill>
              </a:rPr>
              <a:t> de BPM y </a:t>
            </a:r>
            <a:r>
              <a:rPr lang="es">
                <a:solidFill>
                  <a:srgbClr val="000000"/>
                </a:solidFill>
              </a:rPr>
              <a:t>códigos</a:t>
            </a:r>
            <a:r>
              <a:rPr lang="es">
                <a:solidFill>
                  <a:srgbClr val="000000"/>
                </a:solidFill>
              </a:rPr>
              <a:t> de programación, garantizando la seguridad y </a:t>
            </a:r>
            <a:r>
              <a:rPr lang="es">
                <a:solidFill>
                  <a:srgbClr val="000000"/>
                </a:solidFill>
              </a:rPr>
              <a:t>verificación</a:t>
            </a:r>
            <a:r>
              <a:rPr lang="es">
                <a:solidFill>
                  <a:srgbClr val="000000"/>
                </a:solidFill>
              </a:rPr>
              <a:t> de los datos de los seleccionados.</a:t>
            </a:r>
            <a:endParaRPr>
              <a:solidFill>
                <a:srgbClr val="000000"/>
              </a:solidFill>
            </a:endParaRPr>
          </a:p>
        </p:txBody>
      </p:sp>
      <p:pic>
        <p:nvPicPr>
          <p:cNvPr id="106" name="Google Shape;106;p20"/>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227075"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latin typeface="Georgia"/>
                <a:ea typeface="Georgia"/>
                <a:cs typeface="Georgia"/>
                <a:sym typeface="Georgia"/>
              </a:rPr>
              <a:t>DELIMITACIÓN Y ALCANCE </a:t>
            </a:r>
            <a:endParaRPr>
              <a:latin typeface="Georgia"/>
              <a:ea typeface="Georgia"/>
              <a:cs typeface="Georgia"/>
              <a:sym typeface="Georgia"/>
            </a:endParaRPr>
          </a:p>
        </p:txBody>
      </p:sp>
      <p:sp>
        <p:nvSpPr>
          <p:cNvPr id="112" name="Google Shape;112;p21"/>
          <p:cNvSpPr txBox="1"/>
          <p:nvPr>
            <p:ph idx="1" type="body"/>
          </p:nvPr>
        </p:nvSpPr>
        <p:spPr>
          <a:xfrm>
            <a:off x="3234675" y="1077250"/>
            <a:ext cx="5622900" cy="377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Para tener un alcance máximo sobre el proyecto, se requiere de una excelente coordinación y comunicación por parte de todos los integrantes que hará parte para el desarrollo del sistema, un hardware en el que pueda sostener todo el sistema sin problema alguno, poseer conocimiento del lenguaje de programación utilizado. Las posibles delimitaciones para el proyecto pueden ser, la falta de apoyo en la monetización, fallas o deficiencia del hardware, poco tiempo para la creación del sistema o carencia del equipo de trabajo.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rot="-171309">
            <a:off x="218250" y="1281112"/>
            <a:ext cx="2857500" cy="258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